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71" r:id="rId12"/>
    <p:sldId id="272" r:id="rId13"/>
    <p:sldId id="265" r:id="rId14"/>
    <p:sldId id="273" r:id="rId15"/>
    <p:sldId id="274" r:id="rId16"/>
    <p:sldId id="275" r:id="rId17"/>
    <p:sldId id="266" r:id="rId18"/>
    <p:sldId id="269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 Classic" panose="020B0604020202020204" charset="0"/>
      <p:regular r:id="rId24"/>
    </p:embeddedFont>
    <p:embeddedFont>
      <p:font typeface="Montserrat Classic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21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sv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sv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8200" y="647700"/>
            <a:ext cx="11887200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6"/>
              </a:lnSpc>
            </a:pPr>
            <a:r>
              <a:rPr lang="en-US" sz="12047" dirty="0">
                <a:solidFill>
                  <a:srgbClr val="004AAD"/>
                </a:solidFill>
                <a:latin typeface="Montserrat Classic Bold"/>
              </a:rPr>
              <a:t>DATA MINING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" y="1943100"/>
            <a:ext cx="14897100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6"/>
              </a:lnSpc>
            </a:pPr>
            <a:r>
              <a:rPr lang="en-US" sz="12047" dirty="0">
                <a:solidFill>
                  <a:srgbClr val="2BB4D4"/>
                </a:solidFill>
                <a:latin typeface="Montserrat Classic Bold"/>
              </a:rPr>
              <a:t>COURSE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4764559"/>
            <a:ext cx="168402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4000" spc="124" dirty="0">
                <a:solidFill>
                  <a:srgbClr val="2E2E2E"/>
                </a:solidFill>
                <a:latin typeface="Montserrat Classic Bold" panose="020B0604020202020204" charset="0"/>
              </a:rPr>
              <a:t>Predicting the presence/absence of </a:t>
            </a:r>
            <a:r>
              <a:rPr lang="en-IN" sz="4000" b="1" i="0" dirty="0">
                <a:solidFill>
                  <a:srgbClr val="202124"/>
                </a:solidFill>
                <a:effectLst/>
                <a:latin typeface="Montserrat Classic Bold" panose="020B0604020202020204" charset="0"/>
              </a:rPr>
              <a:t>Cardiovascular Disease</a:t>
            </a:r>
          </a:p>
          <a:p>
            <a:pPr>
              <a:lnSpc>
                <a:spcPts val="3499"/>
              </a:lnSpc>
            </a:pPr>
            <a:endParaRPr lang="en-US" sz="4000" spc="124" dirty="0">
              <a:solidFill>
                <a:srgbClr val="2E2E2E"/>
              </a:solidFill>
              <a:latin typeface="Montserrat Classic Bol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9149705" y="-2046306"/>
            <a:ext cx="12830010" cy="1242789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0600" y="1257300"/>
            <a:ext cx="8153400" cy="869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3499"/>
              </a:lnSpc>
            </a:pPr>
            <a:r>
              <a:rPr lang="en-US" sz="28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age, height, weight</a:t>
            </a:r>
          </a:p>
          <a:p>
            <a:pPr marL="269874" lvl="1">
              <a:lnSpc>
                <a:spcPts val="3499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Freeform 1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1B5C66-14E4-B408-B0B7-E6731426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3" y="2523259"/>
            <a:ext cx="5261612" cy="42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BF64D7-4781-91F3-5506-6B2B249D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789" y="2532453"/>
            <a:ext cx="5261611" cy="42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CE56084-6E2E-85B6-4753-EBF22F085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404" y="2622778"/>
            <a:ext cx="4852988" cy="396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8D5F9B-1850-A170-E556-2B41312B92A7}"/>
              </a:ext>
            </a:extLst>
          </p:cNvPr>
          <p:cNvSpPr txBox="1"/>
          <p:nvPr/>
        </p:nvSpPr>
        <p:spPr>
          <a:xfrm>
            <a:off x="-381000" y="7213439"/>
            <a:ext cx="693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5.0 – Distribution of age</a:t>
            </a:r>
            <a:endParaRPr lang="en-IN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76ED5A-7407-747A-21F1-7B79A7CD405A}"/>
              </a:ext>
            </a:extLst>
          </p:cNvPr>
          <p:cNvSpPr txBox="1"/>
          <p:nvPr/>
        </p:nvSpPr>
        <p:spPr>
          <a:xfrm>
            <a:off x="6477000" y="7119308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6.0 – Distribution of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endParaRPr lang="en-IN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F4FBF3-BE6B-7A95-D470-BBE371764F3A}"/>
              </a:ext>
            </a:extLst>
          </p:cNvPr>
          <p:cNvSpPr txBox="1"/>
          <p:nvPr/>
        </p:nvSpPr>
        <p:spPr>
          <a:xfrm>
            <a:off x="12006516" y="7113977"/>
            <a:ext cx="552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7.0 – Distribution of age</a:t>
            </a:r>
            <a:endParaRPr lang="en-IN" dirty="0"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9149705" y="-2046306"/>
            <a:ext cx="12830010" cy="1242789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0600" y="1257300"/>
            <a:ext cx="14020800" cy="429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3499"/>
              </a:lnSpc>
            </a:pPr>
            <a:r>
              <a:rPr lang="en-US" sz="28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IN" sz="2800" b="1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Smoking, Alcohol intake, Physical activity, Glucose, Cholesterol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8D5F9B-1850-A170-E556-2B41312B92A7}"/>
              </a:ext>
            </a:extLst>
          </p:cNvPr>
          <p:cNvSpPr txBox="1"/>
          <p:nvPr/>
        </p:nvSpPr>
        <p:spPr>
          <a:xfrm>
            <a:off x="-381000" y="7213439"/>
            <a:ext cx="693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8.0 – Distribution of smoking</a:t>
            </a:r>
            <a:endParaRPr lang="en-IN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76ED5A-7407-747A-21F1-7B79A7CD405A}"/>
              </a:ext>
            </a:extLst>
          </p:cNvPr>
          <p:cNvSpPr txBox="1"/>
          <p:nvPr/>
        </p:nvSpPr>
        <p:spPr>
          <a:xfrm>
            <a:off x="6477000" y="7119308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9.0 – Distribution of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alcohol</a:t>
            </a:r>
            <a:endParaRPr lang="en-IN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F4FBF3-BE6B-7A95-D470-BBE371764F3A}"/>
              </a:ext>
            </a:extLst>
          </p:cNvPr>
          <p:cNvSpPr txBox="1"/>
          <p:nvPr/>
        </p:nvSpPr>
        <p:spPr>
          <a:xfrm>
            <a:off x="12006516" y="7113977"/>
            <a:ext cx="552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10.0 – Distribution of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endParaRPr lang="en-IN" dirty="0">
              <a:effectLst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AC4C24-6E12-4CCE-88AF-E978619D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09900"/>
            <a:ext cx="3738562" cy="39173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23FE991-56C4-7EAF-9D76-3CA4E1EF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356" y="2869404"/>
            <a:ext cx="3738563" cy="3917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08B86B2-A9BD-DBBD-C1FC-D9A9C9D2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2858385"/>
            <a:ext cx="3962400" cy="41518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2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9634586" y="-1928127"/>
            <a:ext cx="12830010" cy="1242789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8D5F9B-1850-A170-E556-2B41312B92A7}"/>
              </a:ext>
            </a:extLst>
          </p:cNvPr>
          <p:cNvSpPr txBox="1"/>
          <p:nvPr/>
        </p:nvSpPr>
        <p:spPr>
          <a:xfrm>
            <a:off x="675245" y="7200900"/>
            <a:ext cx="693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11.0 – Distribution of glucose</a:t>
            </a:r>
            <a:endParaRPr lang="en-IN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76ED5A-7407-747A-21F1-7B79A7CD405A}"/>
              </a:ext>
            </a:extLst>
          </p:cNvPr>
          <p:cNvSpPr txBox="1"/>
          <p:nvPr/>
        </p:nvSpPr>
        <p:spPr>
          <a:xfrm>
            <a:off x="9354697" y="712470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12.0 – Distribution of cholesterol</a:t>
            </a:r>
            <a:endParaRPr lang="en-IN" dirty="0"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FCFE1C-8F1A-502B-0A1B-A458D1CF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43" y="2078465"/>
            <a:ext cx="4581525" cy="4800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CCB68F9-A4F2-2FE7-680B-A0232F63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843" y="2078465"/>
            <a:ext cx="4724400" cy="49503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74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659392" y="-11993867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439150"/>
            <a:ext cx="16687800" cy="119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8993" y="2247900"/>
            <a:ext cx="6299387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2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Decision Tree</a:t>
            </a:r>
          </a:p>
        </p:txBody>
      </p:sp>
      <p:sp>
        <p:nvSpPr>
          <p:cNvPr id="14" name="Freeform 14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57D658-4F64-7DFB-81B3-AE024886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87829"/>
            <a:ext cx="5019675" cy="39113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112073B-0BCB-8669-70CF-93F84A8D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37345"/>
            <a:ext cx="4267200" cy="40389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5ED1C5-973D-EF47-0EB7-4E6B59F926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488" y="3086099"/>
            <a:ext cx="5257312" cy="3990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6875AF-9048-37E2-0F47-8CBF2272099A}"/>
              </a:ext>
            </a:extLst>
          </p:cNvPr>
          <p:cNvSpPr txBox="1"/>
          <p:nvPr/>
        </p:nvSpPr>
        <p:spPr>
          <a:xfrm>
            <a:off x="-1676400" y="7162039"/>
            <a:ext cx="9820275" cy="37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13.0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Curve</a:t>
            </a:r>
            <a:endParaRPr lang="en-IN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B86A3C-E886-BF20-8C10-3B39F2EAB6D5}"/>
              </a:ext>
            </a:extLst>
          </p:cNvPr>
          <p:cNvSpPr txBox="1"/>
          <p:nvPr/>
        </p:nvSpPr>
        <p:spPr>
          <a:xfrm>
            <a:off x="1610568" y="7179709"/>
            <a:ext cx="1482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14.0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IN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DFA45-5E9E-D041-8B8D-9214FA951909}"/>
              </a:ext>
            </a:extLst>
          </p:cNvPr>
          <p:cNvSpPr txBox="1"/>
          <p:nvPr/>
        </p:nvSpPr>
        <p:spPr>
          <a:xfrm>
            <a:off x="6447255" y="7125454"/>
            <a:ext cx="1482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15.0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</a:t>
            </a:r>
            <a:endParaRPr lang="en-IN" dirty="0"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659392" y="-11993867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439150"/>
            <a:ext cx="16687800" cy="119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8993" y="2247900"/>
            <a:ext cx="6299387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2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Naïve Bayes</a:t>
            </a:r>
          </a:p>
        </p:txBody>
      </p:sp>
      <p:sp>
        <p:nvSpPr>
          <p:cNvPr id="14" name="Freeform 14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875AF-9048-37E2-0F47-8CBF2272099A}"/>
              </a:ext>
            </a:extLst>
          </p:cNvPr>
          <p:cNvSpPr txBox="1"/>
          <p:nvPr/>
        </p:nvSpPr>
        <p:spPr>
          <a:xfrm>
            <a:off x="-1676400" y="7162039"/>
            <a:ext cx="9820275" cy="37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16.0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Curve</a:t>
            </a:r>
            <a:endParaRPr lang="en-IN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B86A3C-E886-BF20-8C10-3B39F2EAB6D5}"/>
              </a:ext>
            </a:extLst>
          </p:cNvPr>
          <p:cNvSpPr txBox="1"/>
          <p:nvPr/>
        </p:nvSpPr>
        <p:spPr>
          <a:xfrm>
            <a:off x="6400800" y="7251437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17.0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IN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DFA45-5E9E-D041-8B8D-9214FA951909}"/>
              </a:ext>
            </a:extLst>
          </p:cNvPr>
          <p:cNvSpPr txBox="1"/>
          <p:nvPr/>
        </p:nvSpPr>
        <p:spPr>
          <a:xfrm>
            <a:off x="9906000" y="7150212"/>
            <a:ext cx="9381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18.0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</a:t>
            </a:r>
            <a:endParaRPr lang="en-IN" dirty="0">
              <a:effectLst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C1F9552-0E9A-25BA-8885-E73E5B128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96" y="2875188"/>
            <a:ext cx="4448574" cy="37152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ADEC27D-8866-E181-AD7A-CAC879806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51" y="2324101"/>
            <a:ext cx="4389485" cy="474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161F2B-FFA3-3284-1FC0-F1105B44E3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1201" y="2728802"/>
            <a:ext cx="3963199" cy="36338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9361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659392" y="-11993867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439150"/>
            <a:ext cx="16687800" cy="119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8993" y="2247900"/>
            <a:ext cx="6299387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2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K nearest Neighbor </a:t>
            </a:r>
          </a:p>
        </p:txBody>
      </p:sp>
      <p:sp>
        <p:nvSpPr>
          <p:cNvPr id="14" name="Freeform 14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875AF-9048-37E2-0F47-8CBF2272099A}"/>
              </a:ext>
            </a:extLst>
          </p:cNvPr>
          <p:cNvSpPr txBox="1"/>
          <p:nvPr/>
        </p:nvSpPr>
        <p:spPr>
          <a:xfrm>
            <a:off x="-1676400" y="7162039"/>
            <a:ext cx="9820275" cy="37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19.0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Curve</a:t>
            </a:r>
            <a:endParaRPr lang="en-IN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B86A3C-E886-BF20-8C10-3B39F2EAB6D5}"/>
              </a:ext>
            </a:extLst>
          </p:cNvPr>
          <p:cNvSpPr txBox="1"/>
          <p:nvPr/>
        </p:nvSpPr>
        <p:spPr>
          <a:xfrm>
            <a:off x="6659904" y="7179708"/>
            <a:ext cx="4922495" cy="37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IN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DFA45-5E9E-D041-8B8D-9214FA951909}"/>
              </a:ext>
            </a:extLst>
          </p:cNvPr>
          <p:cNvSpPr txBox="1"/>
          <p:nvPr/>
        </p:nvSpPr>
        <p:spPr>
          <a:xfrm>
            <a:off x="11005268" y="7116516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</a:t>
            </a:r>
            <a:endParaRPr lang="en-IN" dirty="0">
              <a:effectLst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8E2B4C5-B3B3-6B38-E8A2-793CC3802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6" y="3220884"/>
            <a:ext cx="4712367" cy="3671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BC8A193-AB6D-E627-D743-0CEF9C71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905" y="2939804"/>
            <a:ext cx="4457700" cy="41767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8D535-133C-38E8-F206-0F509CE89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3117" y="3086100"/>
            <a:ext cx="4247483" cy="3806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908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659392" y="-11993867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439150"/>
            <a:ext cx="16687800" cy="119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8993" y="2247900"/>
            <a:ext cx="7715007" cy="99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200" b="1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32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(MLP Classifier)</a:t>
            </a:r>
          </a:p>
          <a:p>
            <a:pPr>
              <a:lnSpc>
                <a:spcPts val="3999"/>
              </a:lnSpc>
            </a:pPr>
            <a:endParaRPr lang="en-US" sz="3200" b="1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4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B86A3C-E886-BF20-8C10-3B39F2EAB6D5}"/>
              </a:ext>
            </a:extLst>
          </p:cNvPr>
          <p:cNvSpPr txBox="1"/>
          <p:nvPr/>
        </p:nvSpPr>
        <p:spPr>
          <a:xfrm>
            <a:off x="2133600" y="7485848"/>
            <a:ext cx="4922495" cy="37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IN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DFA45-5E9E-D041-8B8D-9214FA951909}"/>
              </a:ext>
            </a:extLst>
          </p:cNvPr>
          <p:cNvSpPr txBox="1"/>
          <p:nvPr/>
        </p:nvSpPr>
        <p:spPr>
          <a:xfrm>
            <a:off x="10058400" y="7154799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.0 –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</a:t>
            </a:r>
            <a:endParaRPr lang="en-IN" dirty="0">
              <a:effectLst/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BC8A193-AB6D-E627-D743-0CEF9C71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9456"/>
            <a:ext cx="4457700" cy="41767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8D535-133C-38E8-F206-0F509CE89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5268" y="3170484"/>
            <a:ext cx="4247483" cy="3806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053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5440" y="419100"/>
            <a:ext cx="1233171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2500" y="2157962"/>
            <a:ext cx="17335500" cy="1787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 eaLnBrk="1" latinLnBrk="0" hangingPunct="1">
              <a:spcBef>
                <a:spcPts val="480"/>
              </a:spcBef>
              <a:spcAft>
                <a:spcPts val="0"/>
              </a:spcAft>
              <a:buClrTx/>
              <a:buSzPts val="2000"/>
            </a:pPr>
            <a:r>
              <a:rPr lang="en-IN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Decision Tree and MLP  has higher efficiency 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faster training speed, which gives Better accuracy than</a:t>
            </a:r>
            <a:r>
              <a:rPr lang="en-IN" sz="2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other applied models and even Data of large-scale can be handled by these models in a better way. We have considered Decision Tree and MLP Classifier. </a:t>
            </a:r>
          </a:p>
          <a:p>
            <a:pPr algn="just">
              <a:spcBef>
                <a:spcPts val="480"/>
              </a:spcBef>
              <a:buSzPts val="2000"/>
            </a:pP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Freeform 30"/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CF812B-3226-D1FB-A10E-7D67D2E47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5219700"/>
            <a:ext cx="7648575" cy="3076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69308A9-B231-8E52-01E1-6D2F9E6B070E}"/>
              </a:ext>
            </a:extLst>
          </p:cNvPr>
          <p:cNvSpPr/>
          <p:nvPr/>
        </p:nvSpPr>
        <p:spPr>
          <a:xfrm>
            <a:off x="4495800" y="5219700"/>
            <a:ext cx="533400" cy="533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6200" y="2400300"/>
            <a:ext cx="9167258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30"/>
              </a:lnSpc>
            </a:pPr>
            <a:r>
              <a:rPr lang="en-US" sz="13030" spc="-443" dirty="0">
                <a:solidFill>
                  <a:srgbClr val="004AAD"/>
                </a:solidFill>
                <a:latin typeface="Montserrat Classic Bold"/>
              </a:rPr>
              <a:t>THANK </a:t>
            </a:r>
          </a:p>
          <a:p>
            <a:pPr algn="ctr">
              <a:lnSpc>
                <a:spcPts val="13030"/>
              </a:lnSpc>
            </a:pPr>
            <a:r>
              <a:rPr lang="en-US" sz="13030" spc="-443" dirty="0">
                <a:solidFill>
                  <a:srgbClr val="004AAD"/>
                </a:solidFill>
                <a:latin typeface="Montserrat Classic Bold"/>
              </a:rPr>
              <a:t>YOU</a:t>
            </a:r>
          </a:p>
        </p:txBody>
      </p:sp>
      <p:sp>
        <p:nvSpPr>
          <p:cNvPr id="6" name="Freeform 6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190625"/>
            <a:ext cx="155067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353557"/>
            <a:ext cx="4014515" cy="437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Introduction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Dataset Description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Features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Data Preprocessing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2E2E2E"/>
                </a:solidFill>
                <a:latin typeface="Montserrat Classic"/>
              </a:rPr>
              <a:t>Learning models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endParaRPr lang="en-US" sz="2499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8" name="Freeform 8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2319A-70EC-8E96-FDA6-900728E20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355705"/>
            <a:ext cx="9639300" cy="55340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9600" y="419100"/>
            <a:ext cx="169926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600" y="2476500"/>
            <a:ext cx="16878300" cy="5450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problem is a </a:t>
            </a:r>
            <a:r>
              <a:rPr lang="en-US" sz="3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widespread</a:t>
            </a:r>
            <a:r>
              <a:rPr lang="en-US" sz="3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fatal disease and is currently the number one killer of the global population. </a:t>
            </a:r>
          </a:p>
          <a:p>
            <a:pPr>
              <a:lnSpc>
                <a:spcPts val="3999"/>
              </a:lnSpc>
            </a:pPr>
            <a:endParaRPr lang="en-US" sz="3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World Health Organization report, cardiovascular disease kills 17.9 million people every year, accounting for about 32% of the world’s deaths.</a:t>
            </a:r>
          </a:p>
          <a:p>
            <a:pPr marL="457200" indent="-457200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99"/>
              </a:lnSpc>
            </a:pPr>
            <a:r>
              <a:rPr lang="en-US" sz="3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itchFamily="18" charset="0"/>
              </a:rPr>
              <a:t>In this challenge, data consists of </a:t>
            </a:r>
            <a:r>
              <a:rPr lang="en-IN" sz="3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 health information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3000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In this dataset, we try to predict the </a:t>
            </a:r>
            <a:r>
              <a:rPr lang="en-US" sz="3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presence or absence of cardiovascular disease.</a:t>
            </a:r>
            <a:endParaRPr lang="en-US" sz="3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99"/>
              </a:lnSpc>
            </a:pPr>
            <a:endParaRPr lang="en-US" sz="3000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9839674" y="-6601173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600" y="190500"/>
            <a:ext cx="164973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400" y="1866900"/>
            <a:ext cx="17335500" cy="6691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Training data </a:t>
            </a:r>
          </a:p>
          <a:p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      x-train:</a:t>
            </a:r>
            <a:endParaRPr lang="en-IN" sz="3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lvl="1" indent="-342900">
              <a:spcBef>
                <a:spcPts val="600"/>
              </a:spcBef>
            </a:pPr>
            <a:r>
              <a:rPr lang="en-IN" sz="3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Rows 53433 </a:t>
            </a:r>
          </a:p>
          <a:p>
            <a:pPr marL="400050" lvl="1" indent="-171450">
              <a:spcBef>
                <a:spcPts val="600"/>
              </a:spcBef>
            </a:pPr>
            <a:r>
              <a:rPr lang="en-IN" sz="3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Columns 11</a:t>
            </a:r>
          </a:p>
          <a:p>
            <a:pPr marL="228600" lvl="1" indent="0">
              <a:spcBef>
                <a:spcPts val="600"/>
              </a:spcBef>
              <a:buNone/>
            </a:pPr>
            <a:r>
              <a:rPr lang="en-IN" sz="3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y-train:</a:t>
            </a:r>
          </a:p>
          <a:p>
            <a:pPr marL="571500" lvl="1" indent="-342900">
              <a:spcBef>
                <a:spcPts val="600"/>
              </a:spcBef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        Rows </a:t>
            </a:r>
            <a:r>
              <a:rPr lang="en-IN" sz="3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53433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00050" lvl="1" indent="-171450">
              <a:spcBef>
                <a:spcPts val="600"/>
              </a:spcBef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  </a:t>
            </a:r>
            <a:endParaRPr lang="en-IN" sz="3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Testing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      x-test:</a:t>
            </a:r>
          </a:p>
          <a:p>
            <a:pPr marL="571500" lvl="1" indent="-342900">
              <a:spcBef>
                <a:spcPts val="600"/>
              </a:spcBef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      Rows 13359 </a:t>
            </a:r>
          </a:p>
          <a:p>
            <a:pPr marL="400050" lvl="1" indent="-171450">
              <a:spcBef>
                <a:spcPts val="600"/>
              </a:spcBef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      Columns 11</a:t>
            </a:r>
          </a:p>
          <a:p>
            <a:endParaRPr lang="en-IN" sz="3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The dataset is split into a 70/30 ratio, with 70% allocated for training and 30% for testing</a:t>
            </a:r>
            <a:endParaRPr lang="en-US" sz="3000" dirty="0">
              <a:solidFill>
                <a:srgbClr val="2E2E2E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400" y="495300"/>
            <a:ext cx="17983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2019300"/>
            <a:ext cx="16992600" cy="865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Age                                                                              - int (days)</a:t>
            </a:r>
            <a:endParaRPr lang="en-US" sz="2499" b="0" i="0" dirty="0">
              <a:solidFill>
                <a:srgbClr val="2E2E2E"/>
              </a:solidFill>
              <a:effectLst/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Height                                                                         -  int (cm) </a:t>
            </a:r>
            <a:endParaRPr lang="en-US" sz="2499" dirty="0">
              <a:solidFill>
                <a:srgbClr val="2E2E2E"/>
              </a:solidFill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Weight                                                                        - float (kg</a:t>
            </a:r>
            <a:endParaRPr lang="en-US" sz="2499" b="0" i="0" dirty="0">
              <a:solidFill>
                <a:srgbClr val="2E2E2E"/>
              </a:solidFill>
              <a:effectLst/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Gender                                                                       - categorical code</a:t>
            </a:r>
            <a:endParaRPr lang="en-US" sz="2499" dirty="0">
              <a:solidFill>
                <a:srgbClr val="2E2E2E"/>
              </a:solidFill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 err="1">
                <a:solidFill>
                  <a:srgbClr val="3C4043"/>
                </a:solidFill>
                <a:effectLst/>
                <a:latin typeface="Inter"/>
              </a:rPr>
              <a:t>ap_hi</a:t>
            </a: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 (Systolic blood pressure)                              - int</a:t>
            </a:r>
            <a:endParaRPr lang="en-US" sz="2499" b="0" i="0" dirty="0">
              <a:solidFill>
                <a:srgbClr val="2E2E2E"/>
              </a:solidFill>
              <a:effectLst/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 err="1">
                <a:solidFill>
                  <a:srgbClr val="3C4043"/>
                </a:solidFill>
                <a:effectLst/>
                <a:latin typeface="Inter"/>
              </a:rPr>
              <a:t>ap_lo</a:t>
            </a: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(Diastolic blood pressure)                             - int</a:t>
            </a:r>
            <a:endParaRPr lang="en-US" sz="2499" dirty="0">
              <a:solidFill>
                <a:srgbClr val="2E2E2E"/>
              </a:solidFill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cholesterol                                                                - </a:t>
            </a:r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1: normal, 2: above normal, 3: well above normal</a:t>
            </a:r>
            <a:endParaRPr lang="en-US" sz="2499" b="0" i="0" dirty="0">
              <a:solidFill>
                <a:srgbClr val="2E2E2E"/>
              </a:solidFill>
              <a:effectLst/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3C4043"/>
                </a:solidFill>
                <a:latin typeface="Inter"/>
              </a:rPr>
              <a:t>g</a:t>
            </a: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lucose                                                                      - </a:t>
            </a:r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1: normal, 2: above normal, 3: well above normal</a:t>
            </a:r>
            <a:endParaRPr lang="en-US" sz="2499" dirty="0">
              <a:solidFill>
                <a:srgbClr val="2E2E2E"/>
              </a:solidFill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smoking                                                                     - binary</a:t>
            </a:r>
            <a:endParaRPr lang="en-US" sz="2499" b="0" i="0" dirty="0">
              <a:solidFill>
                <a:srgbClr val="2E2E2E"/>
              </a:solidFill>
              <a:effectLst/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alco                                                                             - binary</a:t>
            </a:r>
            <a:endParaRPr lang="en-US" sz="2499" dirty="0">
              <a:solidFill>
                <a:srgbClr val="2E2E2E"/>
              </a:solidFill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active                                                                          - binary</a:t>
            </a: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3C4043"/>
                </a:solidFill>
                <a:latin typeface="Inter"/>
              </a:rPr>
              <a:t>c</a:t>
            </a: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ardio                                                                         - binary</a:t>
            </a:r>
            <a:endParaRPr lang="en-IN" sz="2800" dirty="0">
              <a:solidFill>
                <a:srgbClr val="3C4043"/>
              </a:solidFill>
              <a:latin typeface="Inter"/>
            </a:endParaRPr>
          </a:p>
          <a:p>
            <a:pPr>
              <a:lnSpc>
                <a:spcPts val="3999"/>
              </a:lnSpc>
            </a:pPr>
            <a:r>
              <a:rPr lang="en-IN" sz="2800" b="1" i="0" dirty="0">
                <a:solidFill>
                  <a:srgbClr val="3C4043"/>
                </a:solidFill>
                <a:effectLst/>
                <a:latin typeface="Inter"/>
              </a:rPr>
              <a:t>Target</a:t>
            </a: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: </a:t>
            </a:r>
          </a:p>
          <a:p>
            <a:pPr>
              <a:lnSpc>
                <a:spcPts val="3999"/>
              </a:lnSpc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Cardio                                                                             - binary</a:t>
            </a:r>
          </a:p>
          <a:p>
            <a:pPr>
              <a:lnSpc>
                <a:spcPts val="3999"/>
              </a:lnSpc>
            </a:pP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(</a:t>
            </a:r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Presence or absence of cardiovascular disease</a:t>
            </a:r>
            <a:r>
              <a:rPr lang="en-IN" sz="2800" b="0" i="0" dirty="0">
                <a:solidFill>
                  <a:srgbClr val="3C4043"/>
                </a:solidFill>
                <a:effectLst/>
                <a:latin typeface="Inter"/>
              </a:rPr>
              <a:t>)</a:t>
            </a: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499" b="0" i="0" dirty="0">
              <a:solidFill>
                <a:srgbClr val="2E2E2E"/>
              </a:solidFill>
              <a:effectLst/>
              <a:latin typeface="Montserrat Classic"/>
            </a:endParaRP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499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8" name="Freeform 8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15000" y="419100"/>
            <a:ext cx="711054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D37CA2-9C99-867D-98FD-B48FD9534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399" y="1996522"/>
            <a:ext cx="15092989" cy="71093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B700B-F4AD-443E-B79B-B6BF3D41DDD5}"/>
              </a:ext>
            </a:extLst>
          </p:cNvPr>
          <p:cNvSpPr txBox="1"/>
          <p:nvPr/>
        </p:nvSpPr>
        <p:spPr>
          <a:xfrm>
            <a:off x="5715000" y="92583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 1.0 – Displaying Attributes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883984" y="-4824287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-685800" y="353247"/>
            <a:ext cx="180594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Data Preprocessing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5702" y="2117372"/>
            <a:ext cx="16482698" cy="276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has to be pre-processed before it can be fed to any learning model.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pre-processing the following steps were taken:</a:t>
            </a:r>
          </a:p>
          <a:p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null values in each column.</a:t>
            </a:r>
          </a:p>
          <a:p>
            <a:pPr>
              <a:lnSpc>
                <a:spcPts val="3999"/>
              </a:lnSpc>
            </a:pPr>
            <a:endParaRPr lang="en-US" sz="3000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227DAC6-5838-CD73-F6FB-47A235A50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9621" y="4610100"/>
            <a:ext cx="4970546" cy="4572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21440A8-1C40-1AAB-D620-C2BC196E6636}"/>
              </a:ext>
            </a:extLst>
          </p:cNvPr>
          <p:cNvSpPr txBox="1"/>
          <p:nvPr/>
        </p:nvSpPr>
        <p:spPr>
          <a:xfrm>
            <a:off x="6553200" y="95631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fig 2.0 - NULL values in attributes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350585" y="-3379678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-685800" y="353247"/>
            <a:ext cx="180594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Data Preprocessing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5702" y="2117372"/>
            <a:ext cx="16482698" cy="987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Dropping unwanted ID column</a:t>
            </a:r>
          </a:p>
          <a:p>
            <a:pPr marL="342900" indent="-3429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Dropping the duplicate values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FBA72-6761-8AE9-CF15-F74E7AB426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4152900"/>
            <a:ext cx="7867708" cy="4753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A0BAE-D448-8404-36D2-4CD6BB8F7868}"/>
              </a:ext>
            </a:extLst>
          </p:cNvPr>
          <p:cNvSpPr txBox="1"/>
          <p:nvPr/>
        </p:nvSpPr>
        <p:spPr>
          <a:xfrm>
            <a:off x="147229" y="9112424"/>
            <a:ext cx="15380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fig 3.0 – Dropping Duplicate values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8018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8076536" y="-7505034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7784" y="495300"/>
            <a:ext cx="160401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7999" b="1" dirty="0">
                <a:solidFill>
                  <a:srgbClr val="00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2600" y="2095500"/>
            <a:ext cx="4851878" cy="42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lnSpc>
                <a:spcPts val="3499"/>
              </a:lnSpc>
              <a:buFont typeface="+mj-lt"/>
              <a:buAutoNum type="arabicPeriod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Heat Map</a:t>
            </a:r>
            <a:endParaRPr lang="en-IN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79B310-1891-C107-57BD-960B615A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9098"/>
            <a:ext cx="9829800" cy="65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28825-866F-40F3-90E1-5BCBBE99F590}"/>
              </a:ext>
            </a:extLst>
          </p:cNvPr>
          <p:cNvSpPr txBox="1"/>
          <p:nvPr/>
        </p:nvSpPr>
        <p:spPr>
          <a:xfrm>
            <a:off x="-820814" y="9334500"/>
            <a:ext cx="14519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fig 4.0 – Heat Map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532</Words>
  <Application>Microsoft Office PowerPoint</Application>
  <PresentationFormat>Custom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Montserrat Classic Bold</vt:lpstr>
      <vt:lpstr>Inter</vt:lpstr>
      <vt:lpstr>Arial</vt:lpstr>
      <vt:lpstr>Calibri</vt:lpstr>
      <vt:lpstr>Montserrat Classic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Shreedevi B Olekar</dc:creator>
  <cp:lastModifiedBy>Shreedevi O</cp:lastModifiedBy>
  <cp:revision>3</cp:revision>
  <dcterms:created xsi:type="dcterms:W3CDTF">2006-08-16T00:00:00Z</dcterms:created>
  <dcterms:modified xsi:type="dcterms:W3CDTF">2023-11-09T21:39:27Z</dcterms:modified>
  <dc:identifier>DAFzh90kvZ0</dc:identifier>
</cp:coreProperties>
</file>